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71" r:id="rId2"/>
    <p:sldId id="258" r:id="rId3"/>
    <p:sldId id="259" r:id="rId4"/>
    <p:sldId id="269" r:id="rId5"/>
    <p:sldId id="261" r:id="rId6"/>
    <p:sldId id="270" r:id="rId7"/>
    <p:sldId id="262" r:id="rId8"/>
    <p:sldId id="263" r:id="rId9"/>
    <p:sldId id="264" r:id="rId10"/>
    <p:sldId id="265" r:id="rId11"/>
    <p:sldId id="266" r:id="rId1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102" d="100"/>
          <a:sy n="102" d="100"/>
        </p:scale>
        <p:origin x="-462"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FA25729-8AA3-42CC-8E1E-CE99B8D0D79D}"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D8C7E7A-3F18-4E10-BB12-5D0896075886}" type="slidenum">
              <a:rPr lang="ar-SA" smtClean="0"/>
              <a:t>‹#›</a:t>
            </a:fld>
            <a:endParaRPr lang="ar-SA"/>
          </a:p>
        </p:txBody>
      </p:sp>
    </p:spTree>
    <p:extLst>
      <p:ext uri="{BB962C8B-B14F-4D97-AF65-F5344CB8AC3E}">
        <p14:creationId xmlns:p14="http://schemas.microsoft.com/office/powerpoint/2010/main" val="234570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FA25729-8AA3-42CC-8E1E-CE99B8D0D79D}"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D8C7E7A-3F18-4E10-BB12-5D0896075886}" type="slidenum">
              <a:rPr lang="ar-SA" smtClean="0"/>
              <a:t>‹#›</a:t>
            </a:fld>
            <a:endParaRPr lang="ar-SA"/>
          </a:p>
        </p:txBody>
      </p:sp>
    </p:spTree>
    <p:extLst>
      <p:ext uri="{BB962C8B-B14F-4D97-AF65-F5344CB8AC3E}">
        <p14:creationId xmlns:p14="http://schemas.microsoft.com/office/powerpoint/2010/main" val="2305257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FA25729-8AA3-42CC-8E1E-CE99B8D0D79D}"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D8C7E7A-3F18-4E10-BB12-5D0896075886}" type="slidenum">
              <a:rPr lang="ar-SA" smtClean="0"/>
              <a:t>‹#›</a:t>
            </a:fld>
            <a:endParaRPr lang="ar-SA"/>
          </a:p>
        </p:txBody>
      </p:sp>
    </p:spTree>
    <p:extLst>
      <p:ext uri="{BB962C8B-B14F-4D97-AF65-F5344CB8AC3E}">
        <p14:creationId xmlns:p14="http://schemas.microsoft.com/office/powerpoint/2010/main" val="753925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FA25729-8AA3-42CC-8E1E-CE99B8D0D79D}"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D8C7E7A-3F18-4E10-BB12-5D0896075886}" type="slidenum">
              <a:rPr lang="ar-SA" smtClean="0"/>
              <a:t>‹#›</a:t>
            </a:fld>
            <a:endParaRPr lang="ar-SA"/>
          </a:p>
        </p:txBody>
      </p:sp>
    </p:spTree>
    <p:extLst>
      <p:ext uri="{BB962C8B-B14F-4D97-AF65-F5344CB8AC3E}">
        <p14:creationId xmlns:p14="http://schemas.microsoft.com/office/powerpoint/2010/main" val="2936846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FA25729-8AA3-42CC-8E1E-CE99B8D0D79D}"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FD8C7E7A-3F18-4E10-BB12-5D0896075886}" type="slidenum">
              <a:rPr lang="ar-SA" smtClean="0"/>
              <a:t>‹#›</a:t>
            </a:fld>
            <a:endParaRPr lang="ar-SA"/>
          </a:p>
        </p:txBody>
      </p:sp>
    </p:spTree>
    <p:extLst>
      <p:ext uri="{BB962C8B-B14F-4D97-AF65-F5344CB8AC3E}">
        <p14:creationId xmlns:p14="http://schemas.microsoft.com/office/powerpoint/2010/main" val="447101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FA25729-8AA3-42CC-8E1E-CE99B8D0D79D}" type="datetimeFigureOut">
              <a:rPr lang="ar-SA" smtClean="0"/>
              <a:t>05/10/1443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FD8C7E7A-3F18-4E10-BB12-5D0896075886}" type="slidenum">
              <a:rPr lang="ar-SA" smtClean="0"/>
              <a:t>‹#›</a:t>
            </a:fld>
            <a:endParaRPr lang="ar-SA"/>
          </a:p>
        </p:txBody>
      </p:sp>
    </p:spTree>
    <p:extLst>
      <p:ext uri="{BB962C8B-B14F-4D97-AF65-F5344CB8AC3E}">
        <p14:creationId xmlns:p14="http://schemas.microsoft.com/office/powerpoint/2010/main" val="81542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FA25729-8AA3-42CC-8E1E-CE99B8D0D79D}" type="datetimeFigureOut">
              <a:rPr lang="ar-SA" smtClean="0"/>
              <a:t>05/10/1443</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FD8C7E7A-3F18-4E10-BB12-5D0896075886}" type="slidenum">
              <a:rPr lang="ar-SA" smtClean="0"/>
              <a:t>‹#›</a:t>
            </a:fld>
            <a:endParaRPr lang="ar-SA"/>
          </a:p>
        </p:txBody>
      </p:sp>
    </p:spTree>
    <p:extLst>
      <p:ext uri="{BB962C8B-B14F-4D97-AF65-F5344CB8AC3E}">
        <p14:creationId xmlns:p14="http://schemas.microsoft.com/office/powerpoint/2010/main" val="476019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FA25729-8AA3-42CC-8E1E-CE99B8D0D79D}" type="datetimeFigureOut">
              <a:rPr lang="ar-SA" smtClean="0"/>
              <a:t>05/10/1443</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FD8C7E7A-3F18-4E10-BB12-5D0896075886}" type="slidenum">
              <a:rPr lang="ar-SA" smtClean="0"/>
              <a:t>‹#›</a:t>
            </a:fld>
            <a:endParaRPr lang="ar-SA"/>
          </a:p>
        </p:txBody>
      </p:sp>
    </p:spTree>
    <p:extLst>
      <p:ext uri="{BB962C8B-B14F-4D97-AF65-F5344CB8AC3E}">
        <p14:creationId xmlns:p14="http://schemas.microsoft.com/office/powerpoint/2010/main" val="2402593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FA25729-8AA3-42CC-8E1E-CE99B8D0D79D}" type="datetimeFigureOut">
              <a:rPr lang="ar-SA" smtClean="0"/>
              <a:t>05/10/1443</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FD8C7E7A-3F18-4E10-BB12-5D0896075886}" type="slidenum">
              <a:rPr lang="ar-SA" smtClean="0"/>
              <a:t>‹#›</a:t>
            </a:fld>
            <a:endParaRPr lang="ar-SA"/>
          </a:p>
        </p:txBody>
      </p:sp>
    </p:spTree>
    <p:extLst>
      <p:ext uri="{BB962C8B-B14F-4D97-AF65-F5344CB8AC3E}">
        <p14:creationId xmlns:p14="http://schemas.microsoft.com/office/powerpoint/2010/main" val="2164618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FA25729-8AA3-42CC-8E1E-CE99B8D0D79D}" type="datetimeFigureOut">
              <a:rPr lang="ar-SA" smtClean="0"/>
              <a:t>05/10/1443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FD8C7E7A-3F18-4E10-BB12-5D0896075886}" type="slidenum">
              <a:rPr lang="ar-SA" smtClean="0"/>
              <a:t>‹#›</a:t>
            </a:fld>
            <a:endParaRPr lang="ar-SA"/>
          </a:p>
        </p:txBody>
      </p:sp>
    </p:spTree>
    <p:extLst>
      <p:ext uri="{BB962C8B-B14F-4D97-AF65-F5344CB8AC3E}">
        <p14:creationId xmlns:p14="http://schemas.microsoft.com/office/powerpoint/2010/main" val="215259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FA25729-8AA3-42CC-8E1E-CE99B8D0D79D}" type="datetimeFigureOut">
              <a:rPr lang="ar-SA" smtClean="0"/>
              <a:t>05/10/1443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FD8C7E7A-3F18-4E10-BB12-5D0896075886}" type="slidenum">
              <a:rPr lang="ar-SA" smtClean="0"/>
              <a:t>‹#›</a:t>
            </a:fld>
            <a:endParaRPr lang="ar-SA"/>
          </a:p>
        </p:txBody>
      </p:sp>
    </p:spTree>
    <p:extLst>
      <p:ext uri="{BB962C8B-B14F-4D97-AF65-F5344CB8AC3E}">
        <p14:creationId xmlns:p14="http://schemas.microsoft.com/office/powerpoint/2010/main" val="3261639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FA25729-8AA3-42CC-8E1E-CE99B8D0D79D}" type="datetimeFigureOut">
              <a:rPr lang="ar-SA" smtClean="0"/>
              <a:t>05/10/1443</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D8C7E7A-3F18-4E10-BB12-5D0896075886}" type="slidenum">
              <a:rPr lang="ar-SA" smtClean="0"/>
              <a:t>‹#›</a:t>
            </a:fld>
            <a:endParaRPr lang="ar-SA"/>
          </a:p>
        </p:txBody>
      </p:sp>
    </p:spTree>
    <p:extLst>
      <p:ext uri="{BB962C8B-B14F-4D97-AF65-F5344CB8AC3E}">
        <p14:creationId xmlns:p14="http://schemas.microsoft.com/office/powerpoint/2010/main" val="8572470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idaatalaalm.com/%d8%a3%d9%87%d9%85%d9%8a%d8%a9-%d8%b3%d9%85%d8%a7%d8%af-%d8%a7%d9%84%d8%a8%d9%88%d8%aa%d8%a7%d8%b3%d9%8a%d9%88%d9%85-%d9%84%d9%84%d9%86%d8%a8%d8%a7%d8%aa%d8%a7%d8%aa/"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lstStyle/>
          <a:p>
            <a:r>
              <a:rPr lang="ar-SA" dirty="0" smtClean="0"/>
              <a:t>المحاضرة الرابعة</a:t>
            </a:r>
            <a:endParaRPr lang="ar-SA" dirty="0"/>
          </a:p>
        </p:txBody>
      </p:sp>
      <p:sp>
        <p:nvSpPr>
          <p:cNvPr id="3" name="عنوان فرعي 2"/>
          <p:cNvSpPr>
            <a:spLocks noGrp="1"/>
          </p:cNvSpPr>
          <p:nvPr>
            <p:ph type="subTitle" idx="1"/>
          </p:nvPr>
        </p:nvSpPr>
        <p:spPr/>
        <p:txBody>
          <a:bodyPr>
            <a:normAutofit fontScale="85000" lnSpcReduction="20000"/>
          </a:bodyPr>
          <a:lstStyle/>
          <a:p>
            <a:r>
              <a:rPr lang="ar-IQ" dirty="0" err="1" smtClean="0">
                <a:solidFill>
                  <a:schemeClr val="tx1"/>
                </a:solidFill>
              </a:rPr>
              <a:t>ا.د.ميسون</a:t>
            </a:r>
            <a:r>
              <a:rPr lang="ar-IQ" dirty="0" smtClean="0">
                <a:solidFill>
                  <a:schemeClr val="tx1"/>
                </a:solidFill>
              </a:rPr>
              <a:t> </a:t>
            </a:r>
            <a:r>
              <a:rPr lang="ar-IQ" smtClean="0">
                <a:solidFill>
                  <a:schemeClr val="tx1"/>
                </a:solidFill>
              </a:rPr>
              <a:t>موسى كاظم </a:t>
            </a:r>
          </a:p>
          <a:p>
            <a:r>
              <a:rPr lang="ar-SA" dirty="0" smtClean="0">
                <a:solidFill>
                  <a:schemeClr val="tx1"/>
                </a:solidFill>
              </a:rPr>
              <a:t>التسميد </a:t>
            </a:r>
            <a:endParaRPr lang="ar-SA" dirty="0" smtClean="0">
              <a:solidFill>
                <a:schemeClr val="tx1"/>
              </a:solidFill>
            </a:endParaRPr>
          </a:p>
          <a:p>
            <a:endParaRPr lang="ar-IQ" dirty="0" smtClean="0">
              <a:solidFill>
                <a:schemeClr val="tx1"/>
              </a:solidFill>
            </a:endParaRPr>
          </a:p>
          <a:p>
            <a:r>
              <a:rPr lang="en-GB" dirty="0" smtClean="0">
                <a:solidFill>
                  <a:schemeClr val="tx1"/>
                </a:solidFill>
              </a:rPr>
              <a:t>Fertilization </a:t>
            </a:r>
            <a:endParaRPr lang="en-GB" dirty="0">
              <a:solidFill>
                <a:schemeClr val="tx1"/>
              </a:solidFill>
            </a:endParaRPr>
          </a:p>
          <a:p>
            <a:endParaRPr lang="ar-SA" dirty="0"/>
          </a:p>
        </p:txBody>
      </p:sp>
    </p:spTree>
    <p:extLst>
      <p:ext uri="{BB962C8B-B14F-4D97-AF65-F5344CB8AC3E}">
        <p14:creationId xmlns:p14="http://schemas.microsoft.com/office/powerpoint/2010/main" val="2983549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normAutofit fontScale="70000" lnSpcReduction="20000"/>
          </a:bodyPr>
          <a:lstStyle/>
          <a:p>
            <a:r>
              <a:rPr lang="ar-SA" dirty="0"/>
              <a:t>يمكنك استخدام مفرشة السماد الناشرة أو الموزعة المحمولة باليد مع كرنك لتوزيع الأسمدة الحبيبية أو السائبة على الأرض.</a:t>
            </a:r>
          </a:p>
          <a:p>
            <a:r>
              <a:rPr lang="ar-SA" dirty="0"/>
              <a:t>هذه الطريقة جيدة لأحواض الزهور والمروج والأشجار وحدائق الخضروات.</a:t>
            </a:r>
          </a:p>
          <a:p>
            <a:r>
              <a:rPr lang="ar-SA" dirty="0"/>
              <a:t>يمكن نثر الأسمدة على الأرض قبل الزراعة ثم حرثها أو سقيها في التربة.</a:t>
            </a:r>
          </a:p>
          <a:p>
            <a:r>
              <a:rPr lang="ar-SA" dirty="0"/>
              <a:t>إذا تم نثره على النباتات النامية وسقي في التربة، فإنه يسمى ضماد علوي (</a:t>
            </a:r>
            <a:r>
              <a:rPr lang="en-GB" dirty="0"/>
              <a:t>topdressing).</a:t>
            </a:r>
          </a:p>
          <a:p>
            <a:r>
              <a:rPr lang="ar-SA" dirty="0"/>
              <a:t>طريقة التطويق</a:t>
            </a:r>
          </a:p>
          <a:p>
            <a:r>
              <a:rPr lang="ar-SA" dirty="0"/>
              <a:t>لتسميد صف من الزهور أو الخضار أو لبدء النباتات ، ضع السماد 2 بوصة على الجانب و 2 بوصة أعمق من ثلم البذور. وهذه تسمى النطاقات(تطويق).</a:t>
            </a:r>
          </a:p>
          <a:p>
            <a:r>
              <a:rPr lang="ar-SA" dirty="0"/>
              <a:t>عندما تقوم بالري بالأخاديد، ضع شريط السماد بين ثلم الري وثلم البذرة. وضع شرائط من السماد على كل جانب من الأخدود.</a:t>
            </a:r>
          </a:p>
          <a:p>
            <a:r>
              <a:rPr lang="ar-SA" dirty="0"/>
              <a:t>عند الري بخرطوم التنقيط، ضع السماد تحت الباعث.</a:t>
            </a:r>
          </a:p>
          <a:p>
            <a:r>
              <a:rPr lang="ar-SA" dirty="0"/>
              <a:t>يمكنك أيضًا وضع السماد على جانب واحد من الشتلة أو على جانب واحد من النبات في منتصف فترة نموه. وهذا ما يسمى التسميد الجانبي.</a:t>
            </a:r>
          </a:p>
          <a:p>
            <a:endParaRPr lang="ar-SA" dirty="0"/>
          </a:p>
        </p:txBody>
      </p:sp>
    </p:spTree>
    <p:extLst>
      <p:ext uri="{BB962C8B-B14F-4D97-AF65-F5344CB8AC3E}">
        <p14:creationId xmlns:p14="http://schemas.microsoft.com/office/powerpoint/2010/main" val="656726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normAutofit fontScale="70000" lnSpcReduction="20000"/>
          </a:bodyPr>
          <a:lstStyle/>
          <a:p>
            <a:r>
              <a:rPr lang="ar-SA" dirty="0"/>
              <a:t>طرق التسميد الزراعي السائل</a:t>
            </a:r>
          </a:p>
          <a:p>
            <a:r>
              <a:rPr lang="ar-SA" dirty="0"/>
              <a:t>سماد قابل للذوبان في الماء يمكن استخدامه مع علب الرش أو رشه بالمرش أو الري بالأخدود.</a:t>
            </a:r>
          </a:p>
          <a:p>
            <a:r>
              <a:rPr lang="ar-SA" dirty="0"/>
              <a:t>تسمى الكميات الصغيرة من السماد السائل المطبق على نباتات الخضروات الصغيرة في وقت الزرع بمحلول البداية.</a:t>
            </a:r>
          </a:p>
          <a:p>
            <a:r>
              <a:rPr lang="ar-SA" dirty="0"/>
              <a:t>تتطلب بعض النباتات مغذيات دقيقة مثل الزنك والحديد التي لا تستطيع الوصول إليها من خلال التربة ، لكن أوراقها يمكن أن تمتصها.</a:t>
            </a:r>
          </a:p>
          <a:p>
            <a:r>
              <a:rPr lang="ar-SA" dirty="0"/>
              <a:t>عادة ما يتم رش السماد القابل للذوبان في الماء على الأوراق عندما تظهر عليها علامات نقص المغذيات لأول مرة وفي فترات الجفاف عندما تجف التربة لامتصاص العناصر الغذائية.</a:t>
            </a:r>
          </a:p>
          <a:p>
            <a:r>
              <a:rPr lang="ar-SA" dirty="0"/>
              <a:t>هناك عيوب: فإذا كنت تستخدم محلولًا قويًا جدًا ، فقد تحرق الأوراق. يمكنك فقط وضع كمية صغيرة من العناصر الغذائية في رذاذ واحد.</a:t>
            </a:r>
          </a:p>
          <a:p>
            <a:r>
              <a:rPr lang="ar-SA" dirty="0"/>
              <a:t>هذه الطريقة مكلفة ما لم تجمع السماد مع المبيدات لمكافحة الحشرات أو الأمراض.</a:t>
            </a:r>
          </a:p>
          <a:p>
            <a:endParaRPr lang="ar-SA" dirty="0"/>
          </a:p>
        </p:txBody>
      </p:sp>
    </p:spTree>
    <p:extLst>
      <p:ext uri="{BB962C8B-B14F-4D97-AF65-F5344CB8AC3E}">
        <p14:creationId xmlns:p14="http://schemas.microsoft.com/office/powerpoint/2010/main" val="79860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التسميد لمحاصيل الخضر</a:t>
            </a:r>
            <a:endParaRPr lang="ar-SA" dirty="0"/>
          </a:p>
        </p:txBody>
      </p:sp>
      <p:sp>
        <p:nvSpPr>
          <p:cNvPr id="3" name="عنصر نائب للمحتوى 2"/>
          <p:cNvSpPr>
            <a:spLocks noGrp="1"/>
          </p:cNvSpPr>
          <p:nvPr>
            <p:ph idx="1"/>
          </p:nvPr>
        </p:nvSpPr>
        <p:spPr/>
        <p:txBody>
          <a:bodyPr>
            <a:normAutofit fontScale="85000" lnSpcReduction="20000"/>
          </a:bodyPr>
          <a:lstStyle/>
          <a:p>
            <a:r>
              <a:rPr lang="ar-SA" dirty="0" smtClean="0"/>
              <a:t>التسميد : </a:t>
            </a:r>
            <a:r>
              <a:rPr lang="en-GB" dirty="0" smtClean="0"/>
              <a:t>Fertilization</a:t>
            </a:r>
            <a:br>
              <a:rPr lang="en-GB" dirty="0" smtClean="0"/>
            </a:br>
            <a:r>
              <a:rPr lang="ar-SA" dirty="0" smtClean="0"/>
              <a:t>يحتاج النبات في غذائه وبناء أعضائه المختلفة إلى العديد من العناصر الغذائية ومن أهمها الكاربون والهيدروجين والاوكسجين والنتروجين والفسفور والبوتاسيوم والكبريت والكالسيوم والمغنيسيوم والحديد ويحصل النبات على العناصر الثلاثة ألأولى بسهولة فيحصل على الكاربون في صورة ثاني وكسيد الكاربون وعلى الهيدروجين من ماء التربة أما الاوكسجين فيحصل عليه من الجو بينما العناصر الأخرى يتم الحصول عليها من قبل النبات من التربة .</a:t>
            </a:r>
            <a:br>
              <a:rPr lang="ar-SA" dirty="0" smtClean="0"/>
            </a:br>
            <a:r>
              <a:rPr lang="ar-SA" dirty="0" smtClean="0"/>
              <a:t>لقد ظهر حديثاً إن هناك عناصر أخرى ضرورية لنمو النبات وضمان استمراره بحالة جيدة ونتيجة لنقصها تظهر على النبات علامات مرضية قد يتسبب عنها تقليل القيمة الاقتصادية والنوعية للمحصول ومن أهم هذه العناصر :-</a:t>
            </a:r>
            <a:br>
              <a:rPr lang="ar-SA" dirty="0" smtClean="0"/>
            </a:br>
            <a:endParaRPr lang="ar-SA" dirty="0"/>
          </a:p>
        </p:txBody>
      </p:sp>
    </p:spTree>
    <p:extLst>
      <p:ext uri="{BB962C8B-B14F-4D97-AF65-F5344CB8AC3E}">
        <p14:creationId xmlns:p14="http://schemas.microsoft.com/office/powerpoint/2010/main" val="864956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62000"/>
            <a:ext cx="8229600" cy="609600"/>
          </a:xfrm>
        </p:spPr>
        <p:txBody>
          <a:bodyPr>
            <a:normAutofit fontScale="90000"/>
          </a:bodyPr>
          <a:lstStyle/>
          <a:p>
            <a:endParaRPr lang="ar-SA" dirty="0"/>
          </a:p>
        </p:txBody>
      </p:sp>
      <p:sp>
        <p:nvSpPr>
          <p:cNvPr id="3" name="عنصر نائب للمحتوى 2"/>
          <p:cNvSpPr>
            <a:spLocks noGrp="1"/>
          </p:cNvSpPr>
          <p:nvPr>
            <p:ph idx="1"/>
          </p:nvPr>
        </p:nvSpPr>
        <p:spPr>
          <a:xfrm>
            <a:off x="457200" y="304800"/>
            <a:ext cx="8229600" cy="5821363"/>
          </a:xfrm>
        </p:spPr>
        <p:txBody>
          <a:bodyPr>
            <a:noAutofit/>
          </a:bodyPr>
          <a:lstStyle/>
          <a:p>
            <a:r>
              <a:rPr lang="ar-SA" sz="2000" dirty="0"/>
              <a:t>(( المنغنيز , البورون , النحاس , الزنك , </a:t>
            </a:r>
            <a:r>
              <a:rPr lang="ar-SA" sz="2000" dirty="0" err="1"/>
              <a:t>الموليبدينم</a:t>
            </a:r>
            <a:r>
              <a:rPr lang="ar-SA" sz="2000" dirty="0"/>
              <a:t> )) .</a:t>
            </a:r>
            <a:r>
              <a:rPr lang="ar-SA" sz="2000" dirty="0" smtClean="0"/>
              <a:t/>
            </a:r>
            <a:br>
              <a:rPr lang="ar-SA" sz="2000" dirty="0" smtClean="0"/>
            </a:br>
            <a:r>
              <a:rPr lang="ar-SA" sz="2000" dirty="0"/>
              <a:t>الأسمدة : </a:t>
            </a:r>
            <a:r>
              <a:rPr lang="en-GB" sz="2000" dirty="0"/>
              <a:t>Fertilizer</a:t>
            </a:r>
            <a:r>
              <a:rPr lang="en-GB" sz="2000" dirty="0" smtClean="0"/>
              <a:t/>
            </a:r>
            <a:br>
              <a:rPr lang="en-GB" sz="2000" dirty="0" smtClean="0"/>
            </a:br>
            <a:r>
              <a:rPr lang="ar-SA" sz="2000" dirty="0"/>
              <a:t>تنقسم المصادر التي يمكن للنبات الحصول منها على احتياجاته الغذائية والتي تضمن للتربة خصوبتها وتحافظ على قدرتها الإنتاجية إلى قسمين رئيسين :</a:t>
            </a:r>
            <a:r>
              <a:rPr lang="ar-SA" sz="2000" dirty="0" smtClean="0"/>
              <a:t/>
            </a:r>
            <a:br>
              <a:rPr lang="ar-SA" sz="2000" dirty="0" smtClean="0"/>
            </a:br>
            <a:r>
              <a:rPr lang="ar-SA" sz="2000" dirty="0"/>
              <a:t>أولا : الأسمدة العضوية : </a:t>
            </a:r>
            <a:r>
              <a:rPr lang="en-GB" sz="2000" dirty="0"/>
              <a:t>Organic manures :</a:t>
            </a:r>
            <a:r>
              <a:rPr lang="en-GB" sz="2000" dirty="0" smtClean="0"/>
              <a:t/>
            </a:r>
            <a:br>
              <a:rPr lang="en-GB" sz="2000" dirty="0" smtClean="0"/>
            </a:br>
            <a:r>
              <a:rPr lang="ar-SA" sz="2000" dirty="0"/>
              <a:t>وتشمل هذه المجموعة :</a:t>
            </a:r>
            <a:r>
              <a:rPr lang="ar-SA" sz="2000" dirty="0" smtClean="0"/>
              <a:t/>
            </a:r>
            <a:br>
              <a:rPr lang="ar-SA" sz="2000" dirty="0" smtClean="0"/>
            </a:br>
            <a:r>
              <a:rPr lang="ar-SA" sz="2000" dirty="0"/>
              <a:t>1- أسمدة عضوية نباتية : وهي عبارة عن المخلفات النباتية الصناعية مثل كسب بذور الخروع والسمسم وكسب بذور القطن الذي يحتوي على الازوت ( النيتروجين ) بنسبة تتراوح بين 6.5 - 7 ٪ ويتوقف استخدام الأسمدة على مدى توافرها ومقدار ما تحققه من زيادة الإنتاج .</a:t>
            </a:r>
            <a:r>
              <a:rPr lang="ar-SA" sz="2000" dirty="0" smtClean="0"/>
              <a:t/>
            </a:r>
            <a:br>
              <a:rPr lang="ar-SA" sz="2000" dirty="0" smtClean="0"/>
            </a:br>
            <a:r>
              <a:rPr lang="ar-SA" sz="2000" dirty="0"/>
              <a:t>2- أسمدة عضوية حيوانية : وهي عبارة عن مخلفات حيوانية وتختلف في محتواها </a:t>
            </a:r>
            <a:r>
              <a:rPr lang="ar-SA" sz="2000" dirty="0" err="1"/>
              <a:t>الازوتي</a:t>
            </a:r>
            <a:r>
              <a:rPr lang="ar-SA" sz="2000" dirty="0"/>
              <a:t> , وتصل نسبة الازوت في الدم المجفف من 6 – 14 ٪ اما مسحوق الأسماك فتبلغ نسبة الازوت فيه 6.5 ـ 10 ٪ في حين إن مخلفات الخيل والماشية والأغنام والطيور تحتوي على نسبة اقل من الازوت اذا ما قورنت بالمخلفات الحيوانية السابق ذكرها .</a:t>
            </a:r>
            <a:r>
              <a:rPr lang="ar-SA" sz="2000" dirty="0" smtClean="0"/>
              <a:t/>
            </a:r>
            <a:br>
              <a:rPr lang="ar-SA" sz="2000" dirty="0" smtClean="0"/>
            </a:br>
            <a:r>
              <a:rPr lang="ar-SA" sz="2000" dirty="0"/>
              <a:t>3- الأسمدة الخضراء : عبارة عن نباتات غالباً ما تتبع العائلة البقولية مثل البرسيم والجت </a:t>
            </a:r>
            <a:r>
              <a:rPr lang="ar-SA" sz="2000" dirty="0" err="1"/>
              <a:t>والباقلاء</a:t>
            </a:r>
            <a:r>
              <a:rPr lang="ar-SA" sz="2000" dirty="0"/>
              <a:t> وقد يستخدم لهذا الغرض نباتات تتبع العائلة الصليبية او العائلة النجيلية . تزرع هذه النباتات لمدة قصيرة وعند اكتمال نموها وقبل البدء في إزهارها تقطع ويعاد حرثها وقلبها في التربة وتترك مدة حتى تتحلل تحليلاً كاملاً قبل زراعة المحصول الجديد وللإسراع من تحلل هذه النباتات يجب إضافة </a:t>
            </a:r>
            <a:r>
              <a:rPr lang="ar-SA" sz="2000" dirty="0" err="1"/>
              <a:t>السيناميد</a:t>
            </a:r>
            <a:r>
              <a:rPr lang="ar-SA" sz="2000" dirty="0"/>
              <a:t> للتربة .</a:t>
            </a:r>
            <a:r>
              <a:rPr lang="ar-SA" sz="2000" dirty="0" smtClean="0"/>
              <a:t/>
            </a:r>
            <a:br>
              <a:rPr lang="ar-SA" sz="2000" dirty="0" smtClean="0"/>
            </a:br>
            <a:endParaRPr lang="ar-SA" sz="2000" dirty="0"/>
          </a:p>
        </p:txBody>
      </p:sp>
    </p:spTree>
    <p:extLst>
      <p:ext uri="{BB962C8B-B14F-4D97-AF65-F5344CB8AC3E}">
        <p14:creationId xmlns:p14="http://schemas.microsoft.com/office/powerpoint/2010/main" val="1913903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33400"/>
            <a:ext cx="8229600" cy="609600"/>
          </a:xfrm>
        </p:spPr>
        <p:txBody>
          <a:bodyPr>
            <a:normAutofit fontScale="90000"/>
          </a:bodyPr>
          <a:lstStyle/>
          <a:p>
            <a:endParaRPr lang="ar-SA" dirty="0"/>
          </a:p>
        </p:txBody>
      </p:sp>
      <p:sp>
        <p:nvSpPr>
          <p:cNvPr id="3" name="عنصر نائب للمحتوى 2"/>
          <p:cNvSpPr>
            <a:spLocks noGrp="1"/>
          </p:cNvSpPr>
          <p:nvPr>
            <p:ph idx="1"/>
          </p:nvPr>
        </p:nvSpPr>
        <p:spPr>
          <a:xfrm>
            <a:off x="457200" y="609600"/>
            <a:ext cx="8229600" cy="5516563"/>
          </a:xfrm>
        </p:spPr>
        <p:txBody>
          <a:bodyPr>
            <a:normAutofit fontScale="70000" lnSpcReduction="20000"/>
          </a:bodyPr>
          <a:lstStyle/>
          <a:p>
            <a:r>
              <a:rPr lang="ar-SA" dirty="0" smtClean="0"/>
              <a:t>ثانياً : الأسمدة الكيمياوية :-</a:t>
            </a:r>
            <a:br>
              <a:rPr lang="ar-SA" dirty="0" smtClean="0"/>
            </a:br>
            <a:r>
              <a:rPr lang="ar-SA" dirty="0" smtClean="0"/>
              <a:t>هي عبارة عن مركبات كيمياوية تحضر صناعياً وتنقسم إلى أسمدة بسيطة وهي التي تحتوي على عنصر سمادي واحد وأسمدة مركبة وهي التي تحتوي على أكثر من عنصر سمادي واحد .</a:t>
            </a:r>
            <a:br>
              <a:rPr lang="ar-SA" dirty="0" smtClean="0"/>
            </a:br>
            <a:r>
              <a:rPr lang="ar-SA" dirty="0" smtClean="0"/>
              <a:t>أولا : طرق إضافة الأسمدة إلى محاصيل الخضر :</a:t>
            </a:r>
            <a:br>
              <a:rPr lang="ar-SA" dirty="0" smtClean="0"/>
            </a:br>
            <a:r>
              <a:rPr lang="ar-SA" dirty="0" smtClean="0"/>
              <a:t>1- قبل الزراعة :</a:t>
            </a:r>
            <a:br>
              <a:rPr lang="ar-SA" dirty="0" smtClean="0"/>
            </a:br>
            <a:r>
              <a:rPr lang="ar-SA" dirty="0" smtClean="0"/>
              <a:t>يجري في حالة التسميد بالسماد الحيواني او الأسمدة العضوية الأخرى كالكلس او في حالة التسميد بالأسمدة الفوسفاتية وتزود الأرض عادة بالسماد نثراً قبل الحراثة الأخيرة لإتاحة فرصة طويلة للسماد لكي يتحلل حتى يتمكن النبات من الاستفادة منه .</a:t>
            </a:r>
            <a:br>
              <a:rPr lang="ar-SA" dirty="0" smtClean="0"/>
            </a:br>
            <a:r>
              <a:rPr lang="ar-SA" dirty="0" smtClean="0"/>
              <a:t>2- بعد الزراعة ويجري بالطرق الآتية :</a:t>
            </a:r>
            <a:br>
              <a:rPr lang="ar-SA" dirty="0" smtClean="0"/>
            </a:br>
            <a:r>
              <a:rPr lang="ar-SA" dirty="0" smtClean="0"/>
              <a:t>أ‌- طريقة النثر :</a:t>
            </a:r>
            <a:br>
              <a:rPr lang="ar-SA" dirty="0" smtClean="0"/>
            </a:br>
            <a:r>
              <a:rPr lang="ar-SA" dirty="0" smtClean="0"/>
              <a:t>تتبع هذه الطريقة في تسميد الخضراوات الكثيفة مثل الجزر والسبانخ وغيرها وأحيانا في أحواض المشتل إذا دعت الحاجة إلى ذلك ويفضل عدم استعمال الأسمدة المركزة لصعوبة التوزيع وما قد تتعرض له الأوراق من ضرر بالإضافة إلى أسعارها المرتفعة ويجب عدم إجرائها إثناء هبوب الرياح ولا يصح استعمال هذه الطريقة خصوصاً إذا كان السماد المستعمل سماداً </a:t>
            </a:r>
            <a:r>
              <a:rPr lang="ar-SA" dirty="0" err="1" smtClean="0"/>
              <a:t>فوسفاتياً</a:t>
            </a:r>
            <a:r>
              <a:rPr lang="ar-SA" dirty="0" smtClean="0"/>
              <a:t> ولا يلجأ إلى النثر إلا إذا كانت الكميات المستعملة كبيرة .</a:t>
            </a:r>
          </a:p>
          <a:p>
            <a:endParaRPr lang="ar-SA" dirty="0"/>
          </a:p>
        </p:txBody>
      </p:sp>
    </p:spTree>
    <p:extLst>
      <p:ext uri="{BB962C8B-B14F-4D97-AF65-F5344CB8AC3E}">
        <p14:creationId xmlns:p14="http://schemas.microsoft.com/office/powerpoint/2010/main" val="2569565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62000"/>
            <a:ext cx="8229600" cy="457200"/>
          </a:xfrm>
        </p:spPr>
        <p:txBody>
          <a:bodyPr>
            <a:normAutofit fontScale="90000"/>
          </a:bodyPr>
          <a:lstStyle/>
          <a:p>
            <a:endParaRPr lang="ar-SA" dirty="0"/>
          </a:p>
        </p:txBody>
      </p:sp>
      <p:sp>
        <p:nvSpPr>
          <p:cNvPr id="3" name="عنصر نائب للمحتوى 2"/>
          <p:cNvSpPr>
            <a:spLocks noGrp="1"/>
          </p:cNvSpPr>
          <p:nvPr>
            <p:ph idx="1"/>
          </p:nvPr>
        </p:nvSpPr>
        <p:spPr>
          <a:xfrm>
            <a:off x="457200" y="457200"/>
            <a:ext cx="8229600" cy="5668963"/>
          </a:xfrm>
        </p:spPr>
        <p:txBody>
          <a:bodyPr>
            <a:normAutofit fontScale="70000" lnSpcReduction="20000"/>
          </a:bodyPr>
          <a:lstStyle/>
          <a:p>
            <a:r>
              <a:rPr lang="ar-SA" dirty="0"/>
              <a:t>ب _ طريقة الخطوط :</a:t>
            </a:r>
            <a:r>
              <a:rPr lang="ar-SA" dirty="0" smtClean="0"/>
              <a:t/>
            </a:r>
            <a:br>
              <a:rPr lang="ar-SA" dirty="0" smtClean="0"/>
            </a:br>
            <a:r>
              <a:rPr lang="ar-SA" dirty="0"/>
              <a:t>تجري بوضع السماد على شكل خط في المرز على أبعاد متفاوتة من مواقع النباتات وتختلف باختلاف أعمارها وتغطى الأسمدة بعزق الأرض بعد التسميد .</a:t>
            </a:r>
            <a:r>
              <a:rPr lang="ar-SA" dirty="0" smtClean="0"/>
              <a:t/>
            </a:r>
            <a:br>
              <a:rPr lang="ar-SA" dirty="0" smtClean="0"/>
            </a:br>
            <a:r>
              <a:rPr lang="ar-SA" dirty="0"/>
              <a:t>ج _ الخنادق :</a:t>
            </a:r>
            <a:r>
              <a:rPr lang="ar-SA" dirty="0" smtClean="0"/>
              <a:t/>
            </a:r>
            <a:br>
              <a:rPr lang="ar-SA" dirty="0" smtClean="0"/>
            </a:br>
            <a:r>
              <a:rPr lang="ar-SA" dirty="0"/>
              <a:t>تعمل خنادق على بعد حوالي 15 سم من النباتات بطول المصطبة ولعمق 10 سم تقريباً ثم يوضع السماد في هذه الخنادق ويغطى بالثرى ويسهل استعمال هذه الطريقة بالآلات على مصاطب واسعة .</a:t>
            </a:r>
            <a:r>
              <a:rPr lang="ar-SA" dirty="0" smtClean="0"/>
              <a:t/>
            </a:r>
            <a:br>
              <a:rPr lang="ar-SA" dirty="0" smtClean="0"/>
            </a:br>
            <a:r>
              <a:rPr lang="ar-SA" dirty="0"/>
              <a:t>د _ </a:t>
            </a:r>
            <a:r>
              <a:rPr lang="ar-SA" dirty="0" err="1"/>
              <a:t>التكبيش</a:t>
            </a:r>
            <a:r>
              <a:rPr lang="ar-SA" dirty="0"/>
              <a:t> :</a:t>
            </a:r>
            <a:r>
              <a:rPr lang="ar-SA" dirty="0" smtClean="0"/>
              <a:t/>
            </a:r>
            <a:br>
              <a:rPr lang="ar-SA" dirty="0" smtClean="0"/>
            </a:br>
            <a:r>
              <a:rPr lang="ar-SA" dirty="0"/>
              <a:t>وتجري بوضع مقادير مناسبة من الأسمدة لكل نبات على حدة وتفضل في تسميد النباتات المتباعدة وهي صغيرة كالبطيخ والخرشوف والقرع وكذلك تفضل في الأراضي الرملية وعندما يكون مقدار السماد قليلاً .</a:t>
            </a:r>
            <a:r>
              <a:rPr lang="ar-SA" dirty="0" smtClean="0"/>
              <a:t/>
            </a:r>
            <a:br>
              <a:rPr lang="ar-SA" dirty="0" smtClean="0"/>
            </a:br>
            <a:r>
              <a:rPr lang="ar-SA" dirty="0"/>
              <a:t>هـ _ طرق التسميد بالرش أو بصورة محاليل مائية :</a:t>
            </a:r>
            <a:r>
              <a:rPr lang="ar-SA" dirty="0" smtClean="0"/>
              <a:t/>
            </a:r>
            <a:br>
              <a:rPr lang="ar-SA" dirty="0" smtClean="0"/>
            </a:br>
            <a:r>
              <a:rPr lang="ar-SA" dirty="0"/>
              <a:t>ويمكن إضافة بعض الأسمدة على صورة محلول إلى التربة فيمكن إذابة غاز الامونيا وذلك بتمريره في ماء الري وإذا رويت الأرض رية واحدة بعد ذلك فغالباً ما يحدث أن الامونيا لا تصل إلى منطقة الجذور وذلك لأنها تُمتص ولذا يجب أن تتحول الامونيا إلى نترات وهي قابلة للذوبان وبذلك تكون في متناول جذور النبات .</a:t>
            </a:r>
            <a:r>
              <a:rPr lang="ar-SA" dirty="0" smtClean="0"/>
              <a:t/>
            </a:r>
            <a:br>
              <a:rPr lang="ar-SA" dirty="0" smtClean="0"/>
            </a:br>
            <a:endParaRPr lang="ar-SA" dirty="0"/>
          </a:p>
        </p:txBody>
      </p:sp>
    </p:spTree>
    <p:extLst>
      <p:ext uri="{BB962C8B-B14F-4D97-AF65-F5344CB8AC3E}">
        <p14:creationId xmlns:p14="http://schemas.microsoft.com/office/powerpoint/2010/main" val="809886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838200"/>
            <a:ext cx="8229600" cy="381000"/>
          </a:xfrm>
        </p:spPr>
        <p:txBody>
          <a:bodyPr>
            <a:normAutofit fontScale="90000"/>
          </a:bodyPr>
          <a:lstStyle/>
          <a:p>
            <a:endParaRPr lang="ar-SA"/>
          </a:p>
        </p:txBody>
      </p:sp>
      <p:sp>
        <p:nvSpPr>
          <p:cNvPr id="3" name="عنصر نائب للمحتوى 2"/>
          <p:cNvSpPr>
            <a:spLocks noGrp="1"/>
          </p:cNvSpPr>
          <p:nvPr>
            <p:ph idx="1"/>
          </p:nvPr>
        </p:nvSpPr>
        <p:spPr>
          <a:xfrm>
            <a:off x="457200" y="381000"/>
            <a:ext cx="8229600" cy="5745163"/>
          </a:xfrm>
        </p:spPr>
        <p:txBody>
          <a:bodyPr>
            <a:normAutofit fontScale="77500" lnSpcReduction="20000"/>
          </a:bodyPr>
          <a:lstStyle/>
          <a:p>
            <a:r>
              <a:rPr lang="ar-SA" dirty="0" smtClean="0"/>
              <a:t>أما طريقة الرش على النباتات فيمكن إتباعها في حالة نقص بعض العناصر الصغرى والمطلوبة بكميات ضئيلة كذلك مثلاً تستعمل هذه الطريقة عند استعمال اليوريا كسماد ازوتي وهذه الطريقة ترافقها صعوبات منها عدم ضمان التصاق المحلول بالأوراق المعاملة وأيضا دقة تركيز المحاليل المستعملة وغير ذلك من الأضرار التي قد تلحق بالعناقيد الزهرية كما هو الحال في </a:t>
            </a:r>
            <a:r>
              <a:rPr lang="ar-SA" dirty="0" err="1" smtClean="0"/>
              <a:t>الطماطة</a:t>
            </a:r>
            <a:r>
              <a:rPr lang="ar-SA" dirty="0" smtClean="0"/>
              <a:t> مثلاً , هذا إذا كان القائم بعملية الرش على غير دراية وخبرة كافية بعمليات الرش .</a:t>
            </a:r>
            <a:br>
              <a:rPr lang="ar-SA" dirty="0" smtClean="0"/>
            </a:br>
            <a:r>
              <a:rPr lang="ar-SA" dirty="0" smtClean="0"/>
              <a:t>ثانياً : طرق إضافة الأسمدة إلى أشجار الفاكهة :</a:t>
            </a:r>
            <a:br>
              <a:rPr lang="ar-SA" dirty="0" smtClean="0"/>
            </a:br>
            <a:r>
              <a:rPr lang="ar-SA" dirty="0" smtClean="0"/>
              <a:t>كيفية إضافة الأسمدة إلى الأشجار :</a:t>
            </a:r>
            <a:br>
              <a:rPr lang="ar-SA" dirty="0" smtClean="0"/>
            </a:br>
            <a:r>
              <a:rPr lang="ar-SA" dirty="0" smtClean="0"/>
              <a:t>تضاف الأسمدة العضوية عادة في الشتاء أو في الخريف نثراً على سطح التربة وتقلب بها بالحراثة أو العزق السطحي ثم تروى الأرض .</a:t>
            </a:r>
            <a:br>
              <a:rPr lang="ar-SA" dirty="0" smtClean="0"/>
            </a:br>
            <a:r>
              <a:rPr lang="ar-SA" dirty="0" smtClean="0"/>
              <a:t>أما الأسمدة الفوسفاتية فتضاف مع السماد العضوي في الظروف العادية أما في الأراضي الغنية بالكالسيوم فيجب إضافتها على ثلاث وجبات على الأقل حتى يمكن للأشجار الاستفادة منها قبل أن تثبت بالتربة .</a:t>
            </a:r>
            <a:br>
              <a:rPr lang="ar-SA" dirty="0" smtClean="0"/>
            </a:br>
            <a:r>
              <a:rPr lang="ar-SA" dirty="0" smtClean="0"/>
              <a:t>أما الأسمدة </a:t>
            </a:r>
            <a:r>
              <a:rPr lang="ar-SA" dirty="0" err="1" smtClean="0"/>
              <a:t>البوتاسية</a:t>
            </a:r>
            <a:r>
              <a:rPr lang="ar-SA" dirty="0" smtClean="0"/>
              <a:t> فتضاف إلى الأراضي الرملية عند الحاجة إليها أما في الأنواع الأخرى من الأراضي فتضاف نثراً إما وجبة واحدة في شهر آذار وعلى وجبات في موسم النمو لتجنب تثبيتها بالتربة .</a:t>
            </a:r>
            <a:br>
              <a:rPr lang="ar-SA" dirty="0" smtClean="0"/>
            </a:br>
            <a:r>
              <a:rPr lang="ar-SA" dirty="0" smtClean="0"/>
              <a:t>أما الأسمدة النيتروجينية فتضاف في موسم النمو على ثلاث وجبات على الأقل</a:t>
            </a:r>
            <a:endParaRPr lang="ar-SA" dirty="0"/>
          </a:p>
        </p:txBody>
      </p:sp>
    </p:spTree>
    <p:extLst>
      <p:ext uri="{BB962C8B-B14F-4D97-AF65-F5344CB8AC3E}">
        <p14:creationId xmlns:p14="http://schemas.microsoft.com/office/powerpoint/2010/main" val="177595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a:p>
        </p:txBody>
      </p:sp>
      <p:sp>
        <p:nvSpPr>
          <p:cNvPr id="3" name="عنصر نائب للمحتوى 2"/>
          <p:cNvSpPr>
            <a:spLocks noGrp="1"/>
          </p:cNvSpPr>
          <p:nvPr>
            <p:ph idx="1"/>
          </p:nvPr>
        </p:nvSpPr>
        <p:spPr/>
        <p:txBody>
          <a:bodyPr/>
          <a:lstStyle/>
          <a:p>
            <a:r>
              <a:rPr lang="ar-SA" dirty="0" err="1"/>
              <a:t>عتمد</a:t>
            </a:r>
            <a:r>
              <a:rPr lang="ar-SA" dirty="0"/>
              <a:t> طرق التسميد الزراعي على طبيعة نباتاتك واحتياجاتها الغذائية والتربة. حيث يتم تسويق الأسمدة بثلاثة أرقام تشير إلى النسبة حسب الوزن للنيتروجين (</a:t>
            </a:r>
            <a:r>
              <a:rPr lang="en-GB" dirty="0"/>
              <a:t>N) </a:t>
            </a:r>
            <a:r>
              <a:rPr lang="ar-SA" dirty="0"/>
              <a:t>والفوسفور (</a:t>
            </a:r>
            <a:r>
              <a:rPr lang="en-GB" dirty="0"/>
              <a:t>P) </a:t>
            </a:r>
            <a:r>
              <a:rPr lang="ar-SA" dirty="0"/>
              <a:t>والبوتاسيوم (</a:t>
            </a:r>
            <a:r>
              <a:rPr lang="en-GB" dirty="0"/>
              <a:t>K). </a:t>
            </a:r>
            <a:r>
              <a:rPr lang="ar-SA" dirty="0"/>
              <a:t>ويعزز النيتروجين بشكل عام نمو النبات. كما يعزز الفوسفور الإزهار والإثمار. عادةً ما تكون الأسمدة الكيماوية الجافة أقل تكلفة وأسمدة بطيئة الإطلاق لتوفير معظم الوقت.</a:t>
            </a:r>
          </a:p>
        </p:txBody>
      </p:sp>
    </p:spTree>
    <p:extLst>
      <p:ext uri="{BB962C8B-B14F-4D97-AF65-F5344CB8AC3E}">
        <p14:creationId xmlns:p14="http://schemas.microsoft.com/office/powerpoint/2010/main" val="1664911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a:t>ما هو السماد الذي يجب استخدامه وكيف؟</a:t>
            </a:r>
            <a:br>
              <a:rPr lang="ar-SA" dirty="0"/>
            </a:br>
            <a:r>
              <a:rPr lang="ar-SA" smtClean="0"/>
              <a:t>(للاطلاع فقط)</a:t>
            </a:r>
            <a:r>
              <a:rPr lang="ar-SA" dirty="0"/>
              <a:t/>
            </a:r>
            <a:br>
              <a:rPr lang="ar-SA" dirty="0"/>
            </a:br>
            <a:endParaRPr lang="ar-SA" dirty="0"/>
          </a:p>
        </p:txBody>
      </p:sp>
      <p:sp>
        <p:nvSpPr>
          <p:cNvPr id="3" name="عنصر نائب للمحتوى 2"/>
          <p:cNvSpPr>
            <a:spLocks noGrp="1"/>
          </p:cNvSpPr>
          <p:nvPr>
            <p:ph idx="1"/>
          </p:nvPr>
        </p:nvSpPr>
        <p:spPr/>
        <p:txBody>
          <a:bodyPr>
            <a:normAutofit fontScale="55000" lnSpcReduction="20000"/>
          </a:bodyPr>
          <a:lstStyle/>
          <a:p>
            <a:r>
              <a:rPr lang="ar-SA" dirty="0"/>
              <a:t>نظرًا لأن الفوسفات يتحرك عمومًا على مسافة قصيرة فقط من نقاط وضعه ، لذلك من أجل توفر أفضل ، يجب وضع الفوسفات في منطقة تطور الجذر لاستخدامه من قبل النبات. التطبيق السطحي بعد زراعة محصول ليس في منطقة نشاط الجذر ، يكون ذا قيمة قليلة للمحاصيل الصفية في سنة التطبيق.</a:t>
            </a:r>
          </a:p>
          <a:p>
            <a:r>
              <a:rPr lang="ar-SA" dirty="0"/>
              <a:t>يميل وضع الفوسفور القابل للذوبان في الماء في الانحناءات إلى تقليل التلامس مع التربة ويؤدي إلى تثبيت أقل من تطبيق النثر.</a:t>
            </a:r>
          </a:p>
          <a:p>
            <a:r>
              <a:rPr lang="ar-SA" dirty="0"/>
              <a:t>على عكس الفوسفور ، فإن أملاح النترات متحركة وتتحرك عموديًا أو أفقيًا داخل التربة مع تحرك الماء. وفي التربة ذات النسيج الناعم ، تكون حركة </a:t>
            </a:r>
            <a:r>
              <a:rPr lang="en-GB" dirty="0"/>
              <a:t>N </a:t>
            </a:r>
            <a:r>
              <a:rPr lang="ar-SA" dirty="0"/>
              <a:t>مقيدة.</a:t>
            </a:r>
          </a:p>
          <a:p>
            <a:r>
              <a:rPr lang="ar-SA" dirty="0"/>
              <a:t>تعتبر أملاح </a:t>
            </a:r>
            <a:r>
              <a:rPr lang="ar-SA" dirty="0">
                <a:hlinkClick r:id="rId2"/>
              </a:rPr>
              <a:t>البوتاسيوم</a:t>
            </a:r>
            <a:r>
              <a:rPr lang="ar-SA" dirty="0"/>
              <a:t> أقل قدرة على الحركة من النترات ولكنها أكثر قدرة على الحركة من </a:t>
            </a:r>
            <a:r>
              <a:rPr lang="en-GB" dirty="0"/>
              <a:t>P.</a:t>
            </a:r>
          </a:p>
          <a:p>
            <a:r>
              <a:rPr lang="ar-SA" dirty="0"/>
              <a:t>بشكل عام ، تكون الأسمدة الحاملة لـ </a:t>
            </a:r>
            <a:r>
              <a:rPr lang="en-GB" dirty="0"/>
              <a:t>N </a:t>
            </a:r>
            <a:r>
              <a:rPr lang="ar-SA" dirty="0"/>
              <a:t>و </a:t>
            </a:r>
            <a:r>
              <a:rPr lang="en-GB" dirty="0"/>
              <a:t>K </a:t>
            </a:r>
            <a:r>
              <a:rPr lang="ar-SA" dirty="0"/>
              <a:t>أكثر قابلية للذوبان من مادة </a:t>
            </a:r>
            <a:r>
              <a:rPr lang="en-GB" dirty="0"/>
              <a:t>P. </a:t>
            </a:r>
            <a:r>
              <a:rPr lang="ar-SA" dirty="0"/>
              <a:t>لذلك ، لا يمكن تركيزها بأمان بكمية كبيرة بالقرب من البذور أو جذور النباتات بسبب خطر تلف التملح.</a:t>
            </a:r>
          </a:p>
          <a:p>
            <a:r>
              <a:rPr lang="ar-SA" dirty="0"/>
              <a:t>وبالمثل ، يؤدي انخفاض رطوبة التربة إلى زيادة تركيز محلول التربة. لذلك ، من المحتمل أن تتسبب كمية كبيرة نسبيًا من الأسمدة الموضوعة بالقرب من جذور البذور أو الشتلات في حدوث إصابة خلال فترات الجفاف ، عمليًا عندما تحدث هذه الفترات بعد تطبيق الأسمدة بوقت قصير.</a:t>
            </a:r>
          </a:p>
          <a:p>
            <a:r>
              <a:rPr lang="ar-SA" dirty="0"/>
              <a:t>من المرغوب فيه تقسيم إجمالي متطلبات النيتروجين للأسمدة إلى عدة أجزاء ليتم تطبيقها من وقت لآخر خلال موسم النمو. يجب وضع الأسمدة الغنية بالبوتاسيوم في شريط على جانب وتحت البذرة أو الزرع.</a:t>
            </a:r>
          </a:p>
          <a:p>
            <a:endParaRPr lang="ar-SA" dirty="0"/>
          </a:p>
        </p:txBody>
      </p:sp>
    </p:spTree>
    <p:extLst>
      <p:ext uri="{BB962C8B-B14F-4D97-AF65-F5344CB8AC3E}">
        <p14:creationId xmlns:p14="http://schemas.microsoft.com/office/powerpoint/2010/main" val="688747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SA" dirty="0"/>
          </a:p>
        </p:txBody>
      </p:sp>
      <p:sp>
        <p:nvSpPr>
          <p:cNvPr id="3" name="عنصر نائب للمحتوى 2"/>
          <p:cNvSpPr>
            <a:spLocks noGrp="1"/>
          </p:cNvSpPr>
          <p:nvPr>
            <p:ph idx="1"/>
          </p:nvPr>
        </p:nvSpPr>
        <p:spPr/>
        <p:txBody>
          <a:bodyPr/>
          <a:lstStyle/>
          <a:p>
            <a:r>
              <a:rPr lang="ar-SA" dirty="0"/>
              <a:t>طرق التسميد الزراعي للتربة العميقة</a:t>
            </a:r>
          </a:p>
          <a:p>
            <a:r>
              <a:rPr lang="ar-SA" dirty="0"/>
              <a:t>يتم وضع السماد العضوي أحيانًا على سطح التربة ويتم دمجه في التربة بواسطة محراث أو آلة التسميد قبل الزراعة.</a:t>
            </a:r>
          </a:p>
          <a:p>
            <a:r>
              <a:rPr lang="ar-SA" dirty="0"/>
              <a:t>يمكن أيضًا استخدام الأسمدة في شرائط أسفل أخاديد المحراث أو نثرها أو نشرها فوق التربة المحروثة التي يتم خلطها بعد ذلك في التربة باستخدام مشط قبل الزراعة.</a:t>
            </a:r>
          </a:p>
          <a:p>
            <a:r>
              <a:rPr lang="ar-SA" dirty="0"/>
              <a:t>طرق النثر</a:t>
            </a:r>
          </a:p>
          <a:p>
            <a:endParaRPr lang="ar-SA" dirty="0"/>
          </a:p>
        </p:txBody>
      </p:sp>
    </p:spTree>
    <p:extLst>
      <p:ext uri="{BB962C8B-B14F-4D97-AF65-F5344CB8AC3E}">
        <p14:creationId xmlns:p14="http://schemas.microsoft.com/office/powerpoint/2010/main" val="4121317379"/>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617</Words>
  <Application>Microsoft Office PowerPoint</Application>
  <PresentationFormat>عرض على الشاشة (3:4)‏</PresentationFormat>
  <Paragraphs>40</Paragraphs>
  <Slides>11</Slides>
  <Notes>0</Notes>
  <HiddenSlides>0</HiddenSlides>
  <MMClips>0</MMClips>
  <ScaleCrop>false</ScaleCrop>
  <HeadingPairs>
    <vt:vector size="4" baseType="variant">
      <vt:variant>
        <vt:lpstr>نسق</vt:lpstr>
      </vt:variant>
      <vt:variant>
        <vt:i4>1</vt:i4>
      </vt:variant>
      <vt:variant>
        <vt:lpstr>عناوين الشرائح</vt:lpstr>
      </vt:variant>
      <vt:variant>
        <vt:i4>11</vt:i4>
      </vt:variant>
    </vt:vector>
  </HeadingPairs>
  <TitlesOfParts>
    <vt:vector size="12" baseType="lpstr">
      <vt:lpstr>نسق Office</vt:lpstr>
      <vt:lpstr>المحاضرة الرابعة</vt:lpstr>
      <vt:lpstr>التسميد لمحاصيل الخضر</vt:lpstr>
      <vt:lpstr>عرض تقديمي في PowerPoint</vt:lpstr>
      <vt:lpstr>عرض تقديمي في PowerPoint</vt:lpstr>
      <vt:lpstr>عرض تقديمي في PowerPoint</vt:lpstr>
      <vt:lpstr>عرض تقديمي في PowerPoint</vt:lpstr>
      <vt:lpstr>عرض تقديمي في PowerPoint</vt:lpstr>
      <vt:lpstr>ما هو السماد الذي يجب استخدامه وكيف؟ (للاطلاع فقط) </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التسميد لمحاصيل الخضر</dc:title>
  <dc:creator>SAMSUNG</dc:creator>
  <cp:lastModifiedBy>Maher</cp:lastModifiedBy>
  <cp:revision>8</cp:revision>
  <dcterms:created xsi:type="dcterms:W3CDTF">2021-11-06T19:13:51Z</dcterms:created>
  <dcterms:modified xsi:type="dcterms:W3CDTF">2022-05-06T13:35:22Z</dcterms:modified>
</cp:coreProperties>
</file>